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6" r:id="rId4"/>
    <p:sldId id="261" r:id="rId5"/>
    <p:sldId id="267" r:id="rId6"/>
    <p:sldId id="269" r:id="rId7"/>
    <p:sldId id="265" r:id="rId8"/>
    <p:sldId id="271" r:id="rId9"/>
    <p:sldId id="272" r:id="rId10"/>
    <p:sldId id="273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나눔고딕"/>
      </a:defRPr>
    </a:lvl1pPr>
    <a:lvl2pPr marL="0" marR="0" indent="457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나눔고딕"/>
      </a:defRPr>
    </a:lvl2pPr>
    <a:lvl3pPr marL="0" marR="0" indent="914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나눔고딕"/>
      </a:defRPr>
    </a:lvl3pPr>
    <a:lvl4pPr marL="0" marR="0" indent="1371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나눔고딕"/>
      </a:defRPr>
    </a:lvl4pPr>
    <a:lvl5pPr marL="0" marR="0" indent="18288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나눔고딕"/>
      </a:defRPr>
    </a:lvl5pPr>
    <a:lvl6pPr marL="0" marR="0" indent="22860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나눔고딕"/>
      </a:defRPr>
    </a:lvl6pPr>
    <a:lvl7pPr marL="0" marR="0" indent="2743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나눔고딕"/>
      </a:defRPr>
    </a:lvl7pPr>
    <a:lvl8pPr marL="0" marR="0" indent="3200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나눔고딕"/>
      </a:defRPr>
    </a:lvl8pPr>
    <a:lvl9pPr marL="0" marR="0" indent="3657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나눔고딕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CE5EE"/>
          </a:solidFill>
        </a:fill>
      </a:tcStyle>
    </a:wholeTbl>
    <a:band2H>
      <a:tcTxStyle/>
      <a:tcStyle>
        <a:tcBdr/>
        <a:fill>
          <a:solidFill>
            <a:srgbClr val="EEF2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2D7"/>
          </a:solidFill>
        </a:fill>
      </a:tcStyle>
    </a:wholeTbl>
    <a:band2H>
      <a:tcTxStyle/>
      <a:tcStyle>
        <a:tcBdr/>
        <a:fill>
          <a:solidFill>
            <a:srgbClr val="F0F1EC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CDADA"/>
          </a:solidFill>
        </a:fill>
      </a:tcStyle>
    </a:wholeTbl>
    <a:band2H>
      <a:tcTxStyle/>
      <a:tcStyle>
        <a:tcBdr/>
        <a:fill>
          <a:solidFill>
            <a:srgbClr val="EEED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/>
    <p:restoredTop sz="94631"/>
  </p:normalViewPr>
  <p:slideViewPr>
    <p:cSldViewPr snapToGrid="0">
      <p:cViewPr varScale="1">
        <p:scale>
          <a:sx n="56" d="100"/>
          <a:sy n="56" d="100"/>
        </p:scale>
        <p:origin x="53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841100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400">
        <a:latin typeface="+mn-lt"/>
        <a:ea typeface="+mn-ea"/>
        <a:cs typeface="+mn-cs"/>
        <a:sym typeface="나눔고딕"/>
      </a:defRPr>
    </a:lvl1pPr>
    <a:lvl2pPr indent="228600" defTabSz="1828800" latinLnBrk="0">
      <a:defRPr sz="2400">
        <a:latin typeface="+mn-lt"/>
        <a:ea typeface="+mn-ea"/>
        <a:cs typeface="+mn-cs"/>
        <a:sym typeface="나눔고딕"/>
      </a:defRPr>
    </a:lvl2pPr>
    <a:lvl3pPr indent="457200" defTabSz="1828800" latinLnBrk="0">
      <a:defRPr sz="2400">
        <a:latin typeface="+mn-lt"/>
        <a:ea typeface="+mn-ea"/>
        <a:cs typeface="+mn-cs"/>
        <a:sym typeface="나눔고딕"/>
      </a:defRPr>
    </a:lvl3pPr>
    <a:lvl4pPr indent="685800" defTabSz="1828800" latinLnBrk="0">
      <a:defRPr sz="2400">
        <a:latin typeface="+mn-lt"/>
        <a:ea typeface="+mn-ea"/>
        <a:cs typeface="+mn-cs"/>
        <a:sym typeface="나눔고딕"/>
      </a:defRPr>
    </a:lvl4pPr>
    <a:lvl5pPr indent="914400" defTabSz="1828800" latinLnBrk="0">
      <a:defRPr sz="2400">
        <a:latin typeface="+mn-lt"/>
        <a:ea typeface="+mn-ea"/>
        <a:cs typeface="+mn-cs"/>
        <a:sym typeface="나눔고딕"/>
      </a:defRPr>
    </a:lvl5pPr>
    <a:lvl6pPr indent="1143000" defTabSz="1828800" latinLnBrk="0">
      <a:defRPr sz="2400">
        <a:latin typeface="+mn-lt"/>
        <a:ea typeface="+mn-ea"/>
        <a:cs typeface="+mn-cs"/>
        <a:sym typeface="나눔고딕"/>
      </a:defRPr>
    </a:lvl6pPr>
    <a:lvl7pPr indent="1371600" defTabSz="1828800" latinLnBrk="0">
      <a:defRPr sz="2400">
        <a:latin typeface="+mn-lt"/>
        <a:ea typeface="+mn-ea"/>
        <a:cs typeface="+mn-cs"/>
        <a:sym typeface="나눔고딕"/>
      </a:defRPr>
    </a:lvl7pPr>
    <a:lvl8pPr indent="1600200" defTabSz="1828800" latinLnBrk="0">
      <a:defRPr sz="2400">
        <a:latin typeface="+mn-lt"/>
        <a:ea typeface="+mn-ea"/>
        <a:cs typeface="+mn-cs"/>
        <a:sym typeface="나눔고딕"/>
      </a:defRPr>
    </a:lvl8pPr>
    <a:lvl9pPr indent="1828800" defTabSz="1828800" latinLnBrk="0">
      <a:defRPr sz="2400">
        <a:latin typeface="+mn-lt"/>
        <a:ea typeface="+mn-ea"/>
        <a:cs typeface="+mn-cs"/>
        <a:sym typeface="나눔고딕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048000" y="0"/>
            <a:ext cx="18288000" cy="13723200"/>
          </a:xfrm>
          <a:prstGeom prst="rect">
            <a:avLst/>
          </a:prstGeom>
          <a:solidFill>
            <a:srgbClr val="726868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4127103" y="1097360"/>
            <a:ext cx="16129794" cy="5472608"/>
          </a:xfrm>
          <a:prstGeom prst="rect">
            <a:avLst/>
          </a:prstGeom>
          <a:ln w="254000">
            <a:solidFill>
              <a:srgbClr val="FFFFFF"/>
            </a:solidFill>
            <a:miter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2" name="Shape 32"/>
          <p:cNvSpPr/>
          <p:nvPr/>
        </p:nvSpPr>
        <p:spPr>
          <a:xfrm>
            <a:off x="3839071" y="809327"/>
            <a:ext cx="16705858" cy="2592290"/>
          </a:xfrm>
          <a:prstGeom prst="rect">
            <a:avLst/>
          </a:prstGeom>
          <a:ln w="177800">
            <a:solidFill>
              <a:srgbClr val="726868"/>
            </a:solidFill>
            <a:miter/>
          </a:ln>
        </p:spPr>
        <p:txBody>
          <a:bodyPr tIns="91439" bIns="91439" anchor="ctr"/>
          <a:lstStyle/>
          <a:p>
            <a:pPr algn="ctr">
              <a:defRPr>
                <a:solidFill>
                  <a:srgbClr val="72686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xfrm>
            <a:off x="4415136" y="1419424"/>
            <a:ext cx="15553729" cy="4862513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anchor="t">
            <a:normAutofit/>
          </a:bodyPr>
          <a:lstStyle>
            <a:lvl1pPr algn="l">
              <a:defRPr sz="9600" b="0">
                <a:solidFill>
                  <a:srgbClr val="FFFFFF"/>
                </a:solidFill>
                <a:latin typeface="나눔고딕 ExtraBold"/>
                <a:ea typeface="나눔고딕 ExtraBold"/>
                <a:cs typeface="나눔고딕 ExtraBold"/>
                <a:sym typeface="나눔고딕 ExtraBold"/>
              </a:defRPr>
            </a:lvl1pPr>
          </a:lstStyle>
          <a:p>
            <a:r>
              <a:t>제목을 입력하십시오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sz="quarter" idx="1"/>
          </p:nvPr>
        </p:nvSpPr>
        <p:spPr>
          <a:xfrm>
            <a:off x="4415136" y="6883003"/>
            <a:ext cx="15553729" cy="127952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anchor="ctr">
            <a:normAutofit/>
          </a:bodyPr>
          <a:lstStyle>
            <a:lvl1pPr marL="0" indent="0">
              <a:spcBef>
                <a:spcPts val="1400"/>
              </a:spcBef>
              <a:defRPr sz="6000" b="0">
                <a:solidFill>
                  <a:srgbClr val="FFFFFF"/>
                </a:solidFill>
                <a:latin typeface="나눔고딕 ExtraBold"/>
                <a:ea typeface="나눔고딕 ExtraBold"/>
                <a:cs typeface="나눔고딕 ExtraBold"/>
                <a:sym typeface="나눔고딕 ExtraBold"/>
              </a:defRPr>
            </a:lvl1pPr>
          </a:lstStyle>
          <a:p>
            <a:r>
              <a:t>부제목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sz="quarter" idx="13"/>
          </p:nvPr>
        </p:nvSpPr>
        <p:spPr>
          <a:xfrm>
            <a:off x="4415135" y="8874225"/>
            <a:ext cx="15553728" cy="720081"/>
          </a:xfrm>
          <a:prstGeom prst="rect">
            <a:avLst/>
          </a:prstGeom>
          <a:ln w="12700"/>
        </p:spPr>
        <p:txBody>
          <a:bodyPr anchor="ctr">
            <a:normAutofit/>
          </a:bodyPr>
          <a:lstStyle/>
          <a:p>
            <a:pPr marL="0" indent="0">
              <a:spcBef>
                <a:spcPts val="400"/>
              </a:spcBef>
              <a:defRPr sz="20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0" name="Shape 50"/>
          <p:cNvSpPr/>
          <p:nvPr/>
        </p:nvSpPr>
        <p:spPr>
          <a:xfrm>
            <a:off x="3048000" y="0"/>
            <a:ext cx="18288000" cy="13723200"/>
          </a:xfrm>
          <a:prstGeom prst="rect">
            <a:avLst/>
          </a:prstGeom>
          <a:solidFill>
            <a:srgbClr val="726868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1" name="Shape 51"/>
          <p:cNvSpPr/>
          <p:nvPr/>
        </p:nvSpPr>
        <p:spPr>
          <a:xfrm>
            <a:off x="4127103" y="1097360"/>
            <a:ext cx="16129794" cy="5472608"/>
          </a:xfrm>
          <a:prstGeom prst="rect">
            <a:avLst/>
          </a:prstGeom>
          <a:ln w="254000">
            <a:solidFill>
              <a:srgbClr val="FFFFFF"/>
            </a:solidFill>
            <a:miter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xfrm>
            <a:off x="4415136" y="1419424"/>
            <a:ext cx="15265697" cy="4718497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anchor="t">
            <a:normAutofit/>
          </a:bodyPr>
          <a:lstStyle>
            <a:lvl1pPr algn="l">
              <a:defRPr sz="9600" b="0">
                <a:solidFill>
                  <a:srgbClr val="FFFFFF"/>
                </a:solidFill>
                <a:latin typeface="나눔고딕 ExtraBold"/>
                <a:ea typeface="나눔고딕 ExtraBold"/>
                <a:cs typeface="나눔고딕 ExtraBold"/>
                <a:sym typeface="나눔고딕 ExtraBold"/>
              </a:defRPr>
            </a:lvl1pPr>
          </a:lstStyle>
          <a:p>
            <a:r>
              <a:t>제목을 입력하십시오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xfrm>
            <a:off x="3962400" y="927944"/>
            <a:ext cx="16459200" cy="2304257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anchor="t">
            <a:normAutofit/>
          </a:bodyPr>
          <a:lstStyle>
            <a:lvl1pPr algn="l">
              <a:defRPr sz="6000" b="0">
                <a:latin typeface="나눔고딕 ExtraBold"/>
                <a:ea typeface="나눔고딕 ExtraBold"/>
                <a:cs typeface="나눔고딕 ExtraBold"/>
                <a:sym typeface="나눔고딕 ExtraBold"/>
              </a:defRPr>
            </a:lvl1pPr>
          </a:lstStyle>
          <a:p>
            <a:r>
              <a:t>제목을 입력하십시오 </a:t>
            </a:r>
          </a:p>
        </p:txBody>
      </p:sp>
      <p:sp>
        <p:nvSpPr>
          <p:cNvPr id="61" name="Shape 61"/>
          <p:cNvSpPr/>
          <p:nvPr/>
        </p:nvSpPr>
        <p:spPr>
          <a:xfrm>
            <a:off x="3839071" y="809327"/>
            <a:ext cx="16705858" cy="2592290"/>
          </a:xfrm>
          <a:prstGeom prst="rect">
            <a:avLst/>
          </a:prstGeom>
          <a:ln w="177800">
            <a:solidFill>
              <a:srgbClr val="726868"/>
            </a:solidFill>
            <a:miter/>
          </a:ln>
        </p:spPr>
        <p:txBody>
          <a:bodyPr tIns="91439" bIns="91439" anchor="ctr"/>
          <a:lstStyle/>
          <a:p>
            <a:pPr algn="ctr">
              <a:defRPr>
                <a:solidFill>
                  <a:srgbClr val="72686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4419600" y="4260850"/>
            <a:ext cx="15544800" cy="294005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r>
              <a:t>마스터 제목 스타일 편집</a:t>
            </a:r>
          </a:p>
        </p:txBody>
      </p:sp>
      <p:sp>
        <p:nvSpPr>
          <p:cNvPr id="77" name="Shape 77"/>
          <p:cNvSpPr>
            <a:spLocks noGrp="1"/>
          </p:cNvSpPr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marL="0" indent="0" algn="ctr">
              <a:defRPr>
                <a:solidFill>
                  <a:srgbClr val="888888"/>
                </a:solidFill>
              </a:defRPr>
            </a:lvl1pPr>
          </a:lstStyle>
          <a:p>
            <a:r>
              <a:t>마스터 부제목 스타일 편집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3710553" y="12675789"/>
            <a:ext cx="472645" cy="449581"/>
          </a:xfrm>
          <a:prstGeom prst="rect">
            <a:avLst/>
          </a:prstGeom>
          <a:ln w="25400">
            <a:miter lim="400000"/>
          </a:ln>
        </p:spPr>
        <p:txBody>
          <a:bodyPr wrap="none" tIns="91439" bIns="91439">
            <a:spAutoFit/>
          </a:bodyPr>
          <a:lstStyle>
            <a:lvl1pPr>
              <a:defRPr sz="1800">
                <a:solidFill>
                  <a:srgbClr val="72686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Shape 3"/>
          <p:cNvSpPr/>
          <p:nvPr/>
        </p:nvSpPr>
        <p:spPr>
          <a:xfrm>
            <a:off x="3048000" y="0"/>
            <a:ext cx="18288000" cy="13723200"/>
          </a:xfrm>
          <a:prstGeom prst="rect">
            <a:avLst/>
          </a:prstGeom>
          <a:solidFill>
            <a:srgbClr val="726868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/>
          <p:nvPr/>
        </p:nvSpPr>
        <p:spPr>
          <a:xfrm>
            <a:off x="4127103" y="1097360"/>
            <a:ext cx="16129794" cy="5472608"/>
          </a:xfrm>
          <a:prstGeom prst="rect">
            <a:avLst/>
          </a:prstGeom>
          <a:ln w="254000">
            <a:solidFill>
              <a:srgbClr val="FFFFFF"/>
            </a:solidFill>
            <a:miter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Shape 5"/>
          <p:cNvSpPr/>
          <p:nvPr/>
        </p:nvSpPr>
        <p:spPr>
          <a:xfrm>
            <a:off x="4127103" y="6569967"/>
            <a:ext cx="16129794" cy="2016225"/>
          </a:xfrm>
          <a:prstGeom prst="rect">
            <a:avLst/>
          </a:prstGeom>
          <a:ln w="254000">
            <a:solidFill>
              <a:srgbClr val="FFFFFF"/>
            </a:solidFill>
            <a:miter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4127103" y="8586192"/>
            <a:ext cx="16129794" cy="1303613"/>
          </a:xfrm>
          <a:prstGeom prst="rect">
            <a:avLst/>
          </a:prstGeom>
          <a:ln w="254000">
            <a:solidFill>
              <a:srgbClr val="FFFFFF"/>
            </a:solidFill>
            <a:miter/>
          </a:ln>
        </p:spPr>
        <p:txBody>
          <a:bodyPr tIns="91439" bIns="9143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3962400" y="184149"/>
            <a:ext cx="16459200" cy="3016252"/>
          </a:xfrm>
          <a:prstGeom prst="rect">
            <a:avLst/>
          </a:prstGeom>
          <a:ln w="25400">
            <a:miter lim="400000"/>
          </a:ln>
        </p:spPr>
        <p:txBody>
          <a:bodyPr tIns="91439" bIns="91439" anchor="ctr"/>
          <a:lstStyle/>
          <a:p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3962400" y="3200400"/>
            <a:ext cx="16459200" cy="10515600"/>
          </a:xfrm>
          <a:prstGeom prst="rect">
            <a:avLst/>
          </a:prstGeom>
          <a:ln w="25400">
            <a:miter lim="400000"/>
          </a:ln>
        </p:spPr>
        <p:txBody>
          <a:bodyPr tIns="91439" bIns="91439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med"/>
  <p:txStyles>
    <p:titleStyle>
      <a:lvl1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1pPr>
      <a:lvl2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2pPr>
      <a:lvl3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3pPr>
      <a:lvl4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4pPr>
      <a:lvl5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5pPr>
      <a:lvl6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6pPr>
      <a:lvl7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7pPr>
      <a:lvl8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8pPr>
      <a:lvl9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8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9pPr>
    </p:titleStyle>
    <p:bodyStyle>
      <a:lvl1pPr marL="6858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1pPr>
      <a:lvl2pPr marL="685800" marR="0" indent="-2286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2pPr>
      <a:lvl3pPr marL="685800" marR="0" indent="2286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3pPr>
      <a:lvl4pPr marL="685800" marR="0" indent="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4pPr>
      <a:lvl5pPr marL="685800" marR="0" indent="11430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5pPr>
      <a:lvl6pPr marL="3017520" marR="0" indent="-73152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Tx/>
        <a:buChar char="•"/>
        <a:tabLst/>
        <a:defRPr sz="64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6pPr>
      <a:lvl7pPr marL="3474720" marR="0" indent="-73152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Tx/>
        <a:buChar char="•"/>
        <a:tabLst/>
        <a:defRPr sz="64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7pPr>
      <a:lvl8pPr marL="3931920" marR="0" indent="-73152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Tx/>
        <a:buChar char="•"/>
        <a:tabLst/>
        <a:defRPr sz="64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8pPr>
      <a:lvl9pPr marL="4389120" marR="0" indent="-73152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Tx/>
        <a:buChar char="•"/>
        <a:tabLst/>
        <a:defRPr sz="6400" b="1" i="0" u="none" strike="noStrike" cap="none" spc="0" baseline="0">
          <a:ln>
            <a:noFill/>
          </a:ln>
          <a:solidFill>
            <a:srgbClr val="726868"/>
          </a:solidFill>
          <a:uFillTx/>
          <a:latin typeface="+mn-lt"/>
          <a:ea typeface="+mn-ea"/>
          <a:cs typeface="+mn-cs"/>
          <a:sym typeface="나눔고딕"/>
        </a:defRPr>
      </a:lvl9pPr>
    </p:bodyStyle>
    <p:otherStyle>
      <a:lvl1pPr marL="0" marR="0" indent="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나눔고딕"/>
        </a:defRPr>
      </a:lvl1pPr>
      <a:lvl2pPr marL="0" marR="0" indent="4572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나눔고딕"/>
        </a:defRPr>
      </a:lvl2pPr>
      <a:lvl3pPr marL="0" marR="0" indent="9144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나눔고딕"/>
        </a:defRPr>
      </a:lvl3pPr>
      <a:lvl4pPr marL="0" marR="0" indent="13716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나눔고딕"/>
        </a:defRPr>
      </a:lvl4pPr>
      <a:lvl5pPr marL="0" marR="0" indent="18288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나눔고딕"/>
        </a:defRPr>
      </a:lvl5pPr>
      <a:lvl6pPr marL="0" marR="0" indent="22860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나눔고딕"/>
        </a:defRPr>
      </a:lvl6pPr>
      <a:lvl7pPr marL="0" marR="0" indent="27432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나눔고딕"/>
        </a:defRPr>
      </a:lvl7pPr>
      <a:lvl8pPr marL="0" marR="0" indent="32004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나눔고딕"/>
        </a:defRPr>
      </a:lvl8pPr>
      <a:lvl9pPr marL="0" marR="0" indent="36576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나눔고딕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3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title"/>
          </p:nvPr>
        </p:nvSpPr>
        <p:spPr>
          <a:xfrm>
            <a:off x="1104900" y="1333500"/>
            <a:ext cx="17771634" cy="4380254"/>
          </a:xfrm>
          <a:prstGeom prst="rect">
            <a:avLst/>
          </a:prstGeom>
        </p:spPr>
        <p:txBody>
          <a:bodyPr lIns="50800" tIns="50800" rIns="50800" bIns="50800" anchor="t"/>
          <a:lstStyle/>
          <a:p>
            <a:pPr algn="l" defTabSz="584200">
              <a:lnSpc>
                <a:spcPct val="90000"/>
              </a:lnSpc>
              <a:defRPr sz="14000" b="0">
                <a:solidFill>
                  <a:srgbClr val="44E3C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dirty="0" smtClean="0"/>
              <a:t>SW</a:t>
            </a:r>
            <a:r>
              <a:rPr lang="ko-KR" altLang="en-US" dirty="0" smtClean="0"/>
              <a:t>기능명세서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작성가이드</a:t>
            </a:r>
            <a:endParaRPr dirty="0"/>
          </a:p>
        </p:txBody>
      </p:sp>
      <p:pic>
        <p:nvPicPr>
          <p:cNvPr id="88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837893" y="1485927"/>
            <a:ext cx="2942739" cy="758551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Shape 89"/>
          <p:cNvSpPr/>
          <p:nvPr/>
        </p:nvSpPr>
        <p:spPr>
          <a:xfrm>
            <a:off x="16789010" y="13040470"/>
            <a:ext cx="7154176" cy="4143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7983" tIns="37983" rIns="37983" bIns="37983"/>
          <a:lstStyle>
            <a:lvl1pPr algn="r" defTabSz="411480">
              <a:defRPr sz="1900" spc="9">
                <a:ln w="21867">
                  <a:solidFill>
                    <a:srgbClr val="64696B"/>
                  </a:solidFill>
                </a:ln>
                <a:noFill/>
                <a:latin typeface="Gotham-XLight"/>
                <a:ea typeface="Gotham-XLight"/>
                <a:cs typeface="Gotham-XLight"/>
                <a:sym typeface="Gotham-XLight"/>
              </a:defRPr>
            </a:lvl1pPr>
          </a:lstStyle>
          <a:p>
            <a:r>
              <a:t>@2016 Wadiz Corp. all rights reserved.</a:t>
            </a:r>
          </a:p>
        </p:txBody>
      </p:sp>
      <p:sp>
        <p:nvSpPr>
          <p:cNvPr id="90" name="Shape 90"/>
          <p:cNvSpPr/>
          <p:nvPr/>
        </p:nvSpPr>
        <p:spPr>
          <a:xfrm>
            <a:off x="502945" y="533400"/>
            <a:ext cx="23378110" cy="0"/>
          </a:xfrm>
          <a:prstGeom prst="line">
            <a:avLst/>
          </a:prstGeom>
          <a:ln w="12700">
            <a:solidFill>
              <a:srgbClr val="535353"/>
            </a:solidFill>
          </a:ln>
        </p:spPr>
        <p:txBody>
          <a:bodyPr lIns="45718" tIns="45718" rIns="45718" bIns="45718"/>
          <a:lstStyle/>
          <a:p>
            <a:pPr algn="ctr" defTabSz="584200">
              <a:defRPr>
                <a:latin typeface="Apple SD 산돌고딕 Neo 옅은체"/>
                <a:ea typeface="Apple SD 산돌고딕 Neo 옅은체"/>
                <a:cs typeface="Apple SD 산돌고딕 Neo 옅은체"/>
                <a:sym typeface="Apple SD 산돌고딕 Neo 옅은체"/>
              </a:defRPr>
            </a:pPr>
            <a:endParaRPr/>
          </a:p>
        </p:txBody>
      </p:sp>
      <p:sp>
        <p:nvSpPr>
          <p:cNvPr id="91" name="Shape 91"/>
          <p:cNvSpPr/>
          <p:nvPr/>
        </p:nvSpPr>
        <p:spPr>
          <a:xfrm>
            <a:off x="502945" y="12900579"/>
            <a:ext cx="23378110" cy="1"/>
          </a:xfrm>
          <a:prstGeom prst="line">
            <a:avLst/>
          </a:prstGeom>
          <a:ln w="12700">
            <a:solidFill>
              <a:srgbClr val="535353"/>
            </a:solidFill>
          </a:ln>
        </p:spPr>
        <p:txBody>
          <a:bodyPr lIns="45718" tIns="45718" rIns="45718" bIns="45718"/>
          <a:lstStyle/>
          <a:p>
            <a:pPr algn="ctr" defTabSz="584200">
              <a:defRPr>
                <a:latin typeface="Apple SD 산돌고딕 Neo 옅은체"/>
                <a:ea typeface="Apple SD 산돌고딕 Neo 옅은체"/>
                <a:cs typeface="Apple SD 산돌고딕 Neo 옅은체"/>
                <a:sym typeface="Apple SD 산돌고딕 Neo 옅은체"/>
              </a:defRPr>
            </a:pPr>
            <a:endParaRPr/>
          </a:p>
        </p:txBody>
      </p:sp>
      <p:sp>
        <p:nvSpPr>
          <p:cNvPr id="92" name="Shape 92"/>
          <p:cNvSpPr/>
          <p:nvPr/>
        </p:nvSpPr>
        <p:spPr>
          <a:xfrm>
            <a:off x="16004083" y="10870159"/>
            <a:ext cx="7853612" cy="1590022"/>
          </a:xfrm>
          <a:prstGeom prst="rect">
            <a:avLst/>
          </a:prstGeom>
          <a:solidFill>
            <a:srgbClr val="00132C"/>
          </a:solidFill>
          <a:ln w="25400">
            <a:solidFill>
              <a:srgbClr val="FF2600"/>
            </a:solidFill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8" indent="0" defTabSz="584200">
              <a:defRPr sz="2500">
                <a:solidFill>
                  <a:srgbClr val="FF2600"/>
                </a:solidFill>
                <a:latin typeface="Apple SD 산돌고딕 Neo 옅은체"/>
                <a:ea typeface="Apple SD 산돌고딕 Neo 옅은체"/>
                <a:cs typeface="Apple SD 산돌고딕 Neo 옅은체"/>
                <a:sym typeface="Apple SD 산돌고딕 Neo 옅은체"/>
              </a:defRPr>
            </a:pPr>
            <a:r>
              <a:t>    본 문서는 와디즈 주식회사의 전략인 지적 재산입니다. </a:t>
            </a:r>
          </a:p>
          <a:p>
            <a:pPr lvl="8" indent="0" defTabSz="584200">
              <a:defRPr sz="2500">
                <a:solidFill>
                  <a:srgbClr val="FF2600"/>
                </a:solidFill>
                <a:latin typeface="Apple SD 산돌고딕 Neo 옅은체"/>
                <a:ea typeface="Apple SD 산돌고딕 Neo 옅은체"/>
                <a:cs typeface="Apple SD 산돌고딕 Neo 옅은체"/>
                <a:sym typeface="Apple SD 산돌고딕 Neo 옅은체"/>
              </a:defRPr>
            </a:pPr>
            <a:r>
              <a:t>    무단 복제, 복사 및 인용등의 외부 유출을 엄중히 금합니다.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27"/>
          <p:cNvSpPr/>
          <p:nvPr/>
        </p:nvSpPr>
        <p:spPr>
          <a:xfrm>
            <a:off x="1458502" y="809327"/>
            <a:ext cx="21103787" cy="123212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/>
          <a:p>
            <a:pPr>
              <a:defRPr sz="6000" spc="-200">
                <a:solidFill>
                  <a:srgbClr val="726868"/>
                </a:solidFill>
                <a:latin typeface="Apple SD 산돌고딕 Neo 강한 볼드체"/>
                <a:ea typeface="Apple SD 산돌고딕 Neo 강한 볼드체"/>
                <a:cs typeface="Apple SD 산돌고딕 Neo 강한 볼드체"/>
                <a:sym typeface="Apple SD 산돌고딕 Neo 강한 볼드체"/>
              </a:defRPr>
            </a:pPr>
            <a:r>
              <a:rPr lang="en-US" altLang="ko-KR" dirty="0" smtClean="0"/>
              <a:t>3.</a:t>
            </a:r>
            <a:r>
              <a:rPr lang="ko-KR" altLang="en-US" dirty="0" smtClean="0"/>
              <a:t> 테스트 </a:t>
            </a:r>
            <a:r>
              <a:rPr lang="ko-KR" altLang="en-US" dirty="0" smtClean="0"/>
              <a:t>시나리오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8360251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22124362" y="12598494"/>
            <a:ext cx="380290" cy="53848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pic>
        <p:nvPicPr>
          <p:cNvPr id="120" name="image2.png" descr="NHN로고-흰색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16736" y="12618639"/>
            <a:ext cx="1705373" cy="4092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2.png" descr="NHN로고-흰색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16736" y="12618639"/>
            <a:ext cx="1705373" cy="409291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Shape 123"/>
          <p:cNvSpPr/>
          <p:nvPr/>
        </p:nvSpPr>
        <p:spPr>
          <a:xfrm>
            <a:off x="2322598" y="3918744"/>
            <a:ext cx="20473607" cy="218521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/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dirty="0" smtClean="0"/>
              <a:t>SW</a:t>
            </a:r>
            <a:r>
              <a:rPr lang="ko-KR" altLang="en-US" dirty="0" smtClean="0"/>
              <a:t>리워드의 주요 기능을 정의하고 기능 검증에 필요한 입출력 요건과 예상 결과를 기술한 문서를 말합니다</a:t>
            </a:r>
            <a:r>
              <a:rPr lang="en-US" altLang="ko-KR" dirty="0" smtClean="0"/>
              <a:t>.</a:t>
            </a:r>
            <a:endParaRPr dirty="0"/>
          </a:p>
        </p:txBody>
      </p:sp>
      <p:sp>
        <p:nvSpPr>
          <p:cNvPr id="127" name="Shape 127"/>
          <p:cNvSpPr/>
          <p:nvPr/>
        </p:nvSpPr>
        <p:spPr>
          <a:xfrm>
            <a:off x="1458502" y="809327"/>
            <a:ext cx="13105457" cy="167869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/>
          <a:p>
            <a:pPr>
              <a:defRPr sz="6000" spc="-200">
                <a:solidFill>
                  <a:srgbClr val="726868"/>
                </a:solidFill>
                <a:latin typeface="Apple SD 산돌고딕 Neo 강한 볼드체"/>
                <a:ea typeface="Apple SD 산돌고딕 Neo 강한 볼드체"/>
                <a:cs typeface="Apple SD 산돌고딕 Neo 강한 볼드체"/>
                <a:sym typeface="Apple SD 산돌고딕 Neo 강한 볼드체"/>
              </a:defRPr>
            </a:pPr>
            <a:r>
              <a:rPr lang="en-US" dirty="0" smtClean="0"/>
              <a:t>SW</a:t>
            </a:r>
            <a:r>
              <a:rPr lang="ko-KR" altLang="en-US" dirty="0" smtClean="0"/>
              <a:t>기능명세서란</a:t>
            </a:r>
            <a:r>
              <a:rPr lang="en-US" altLang="ko-KR" dirty="0" smtClean="0"/>
              <a:t>?</a:t>
            </a:r>
            <a:endParaRPr dirty="0"/>
          </a:p>
        </p:txBody>
      </p:sp>
      <p:sp>
        <p:nvSpPr>
          <p:cNvPr id="12" name="Shape 123"/>
          <p:cNvSpPr/>
          <p:nvPr/>
        </p:nvSpPr>
        <p:spPr>
          <a:xfrm>
            <a:off x="2322598" y="6909115"/>
            <a:ext cx="20473607" cy="318548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/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dirty="0" smtClean="0"/>
              <a:t>SW</a:t>
            </a:r>
            <a:r>
              <a:rPr lang="ko-KR" altLang="en-US" dirty="0" smtClean="0"/>
              <a:t>리워드는 심사 시 베타 버전 이상</a:t>
            </a:r>
            <a:r>
              <a:rPr lang="en-US" altLang="ko-KR" dirty="0" smtClean="0"/>
              <a:t>(</a:t>
            </a:r>
            <a:r>
              <a:rPr lang="ko-KR" altLang="en-US" dirty="0" smtClean="0"/>
              <a:t>기능구현이 완료된 최종 점검용 결과물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확인하게 되는데 이때 </a:t>
            </a:r>
            <a:r>
              <a:rPr lang="en-US" altLang="ko-KR" dirty="0" smtClean="0"/>
              <a:t>SW</a:t>
            </a:r>
            <a:r>
              <a:rPr lang="ko-KR" altLang="en-US" dirty="0" smtClean="0"/>
              <a:t>명세서를 참고하여 스토리에 명시한 기능이 오류 없이 재현 가능한지 확인합니다</a:t>
            </a:r>
            <a:r>
              <a:rPr lang="en-US" altLang="ko-KR" dirty="0" smtClean="0"/>
              <a:t>.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22124362" y="12598494"/>
            <a:ext cx="380290" cy="53848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120" name="image2.png" descr="NHN로고-흰색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16736" y="12618639"/>
            <a:ext cx="1705373" cy="4092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2.png" descr="NHN로고-흰색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16736" y="12618639"/>
            <a:ext cx="1705373" cy="409291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Shape 123"/>
          <p:cNvSpPr/>
          <p:nvPr/>
        </p:nvSpPr>
        <p:spPr>
          <a:xfrm>
            <a:off x="2322598" y="3918744"/>
            <a:ext cx="20473607" cy="818685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/>
          <a:p>
            <a:pPr marL="914400" marR="0" lvl="0" indent="-91440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dirty="0" smtClean="0"/>
              <a:t>1.</a:t>
            </a:r>
            <a:r>
              <a:rPr lang="ko-KR" altLang="en-US" dirty="0" smtClean="0"/>
              <a:t> 테스트 환경</a:t>
            </a:r>
            <a:endParaRPr lang="en-US" altLang="ko-KR" dirty="0" smtClean="0"/>
          </a:p>
          <a:p>
            <a:pPr marL="914400" marR="0" lvl="0" indent="-91440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dirty="0" smtClean="0"/>
              <a:t>   </a:t>
            </a:r>
            <a:r>
              <a:rPr lang="ko-KR" altLang="en-US" dirty="0" smtClean="0"/>
              <a:t>예시</a:t>
            </a:r>
            <a:r>
              <a:rPr lang="en-US" altLang="ko-KR" dirty="0" smtClean="0"/>
              <a:t>)</a:t>
            </a:r>
            <a:r>
              <a:rPr lang="ko-KR" altLang="en-US" dirty="0" smtClean="0"/>
              <a:t> 안드로이드</a:t>
            </a:r>
            <a:r>
              <a:rPr lang="en-US" altLang="ko-KR" dirty="0" smtClean="0"/>
              <a:t> OS</a:t>
            </a:r>
            <a:r>
              <a:rPr lang="ko-KR" altLang="en-US" dirty="0" smtClean="0"/>
              <a:t> </a:t>
            </a:r>
            <a:r>
              <a:rPr lang="en-US" altLang="ko-KR" dirty="0" smtClean="0"/>
              <a:t>/</a:t>
            </a:r>
            <a:r>
              <a:rPr lang="ko-KR" altLang="en-US" dirty="0" smtClean="0"/>
              <a:t> </a:t>
            </a:r>
            <a:r>
              <a:rPr lang="en-US" altLang="ko-KR" dirty="0" smtClean="0"/>
              <a:t>IOS</a:t>
            </a:r>
            <a:r>
              <a:rPr lang="ko-KR" altLang="en-US" dirty="0" smtClean="0"/>
              <a:t> </a:t>
            </a:r>
            <a:r>
              <a:rPr lang="en-US" altLang="ko-KR" dirty="0" smtClean="0"/>
              <a:t>,</a:t>
            </a:r>
            <a:r>
              <a:rPr lang="ko-KR" altLang="en-US" dirty="0" smtClean="0"/>
              <a:t> 스마트폰 </a:t>
            </a:r>
            <a:r>
              <a:rPr lang="en-US" altLang="ko-KR" dirty="0" smtClean="0"/>
              <a:t>2</a:t>
            </a:r>
            <a:r>
              <a:rPr lang="ko-KR" altLang="en-US" dirty="0" smtClean="0"/>
              <a:t>대 이상 </a:t>
            </a:r>
            <a:r>
              <a:rPr lang="ko-KR" altLang="en-US" dirty="0" smtClean="0"/>
              <a:t>필요</a:t>
            </a:r>
            <a:endParaRPr lang="en-US" altLang="ko-KR" dirty="0" smtClean="0"/>
          </a:p>
          <a:p>
            <a:pPr marL="914400" indent="-914400" defTabSz="914400" hangingPunct="1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dirty="0"/>
              <a:t>2. </a:t>
            </a:r>
            <a:r>
              <a:rPr lang="ko-KR" altLang="en-US" dirty="0"/>
              <a:t>테스트에 필요한 경우 로그인 </a:t>
            </a:r>
            <a:r>
              <a:rPr lang="en-US" altLang="ko-KR" dirty="0" smtClean="0"/>
              <a:t>ID/PW</a:t>
            </a:r>
          </a:p>
          <a:p>
            <a:pPr marL="914400" indent="-914400" defTabSz="914400" hangingPunct="1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dirty="0"/>
              <a:t>3.</a:t>
            </a:r>
            <a:r>
              <a:rPr lang="ko-KR" altLang="en-US" dirty="0"/>
              <a:t> 스토리에 적어주신 </a:t>
            </a:r>
            <a:r>
              <a:rPr lang="ko-KR" altLang="en-US" dirty="0" err="1"/>
              <a:t>리워드의</a:t>
            </a:r>
            <a:r>
              <a:rPr lang="ko-KR" altLang="en-US" dirty="0"/>
              <a:t> </a:t>
            </a:r>
            <a:r>
              <a:rPr lang="ko-KR" altLang="en-US" dirty="0" smtClean="0"/>
              <a:t>주요 기능별 </a:t>
            </a:r>
            <a:r>
              <a:rPr lang="ko-KR" altLang="en-US" dirty="0"/>
              <a:t>테스트 </a:t>
            </a:r>
            <a:r>
              <a:rPr lang="ko-KR" altLang="en-US" dirty="0" smtClean="0"/>
              <a:t>시나리오</a:t>
            </a:r>
            <a:endParaRPr lang="en-US" altLang="ko-KR" dirty="0" smtClean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dirty="0"/>
              <a:t>테스트 </a:t>
            </a:r>
            <a:r>
              <a:rPr lang="ko-KR" altLang="en-US" dirty="0" smtClean="0"/>
              <a:t>시나리오는</a:t>
            </a:r>
            <a:endParaRPr lang="en-US" altLang="ko-KR" dirty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dirty="0"/>
              <a:t>-</a:t>
            </a:r>
            <a:r>
              <a:rPr lang="ko-KR" altLang="en-US" dirty="0"/>
              <a:t> 기능에 대한 설명이 포함되어야 합니다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dirty="0"/>
              <a:t>-</a:t>
            </a:r>
            <a:r>
              <a:rPr lang="ko-KR" altLang="en-US" dirty="0"/>
              <a:t> 필요한 경우 캡쳐 화면이나 이미지를 사용해주세요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dirty="0"/>
              <a:t>-</a:t>
            </a:r>
            <a:r>
              <a:rPr lang="ko-KR" altLang="en-US" dirty="0"/>
              <a:t> 단계별</a:t>
            </a:r>
            <a:r>
              <a:rPr lang="en-US" altLang="ko-KR" dirty="0"/>
              <a:t>,</a:t>
            </a:r>
            <a:r>
              <a:rPr lang="ko-KR" altLang="en-US" dirty="0"/>
              <a:t> 순차적으로 기술해주세요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27" name="Shape 127"/>
          <p:cNvSpPr/>
          <p:nvPr/>
        </p:nvSpPr>
        <p:spPr>
          <a:xfrm>
            <a:off x="1458502" y="809327"/>
            <a:ext cx="13105457" cy="230425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/>
          <a:p>
            <a:pPr>
              <a:defRPr sz="6000" spc="-200">
                <a:solidFill>
                  <a:srgbClr val="726868"/>
                </a:solidFill>
                <a:latin typeface="Apple SD 산돌고딕 Neo 강한 볼드체"/>
                <a:ea typeface="Apple SD 산돌고딕 Neo 강한 볼드체"/>
                <a:cs typeface="Apple SD 산돌고딕 Neo 강한 볼드체"/>
                <a:sym typeface="Apple SD 산돌고딕 Neo 강한 볼드체"/>
              </a:defRPr>
            </a:pPr>
            <a:r>
              <a:rPr lang="ko-KR" altLang="en-US" dirty="0" smtClean="0"/>
              <a:t>반드시 포함해주세요</a:t>
            </a:r>
            <a:r>
              <a:rPr lang="en-US" altLang="ko-KR" dirty="0" smtClean="0"/>
              <a:t>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68517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image2.png" descr="NHN로고-흰색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16736" y="12618639"/>
            <a:ext cx="1705373" cy="4092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image2.png" descr="NHN로고-흰색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16736" y="12618639"/>
            <a:ext cx="1705373" cy="409291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Shape 157"/>
          <p:cNvSpPr/>
          <p:nvPr/>
        </p:nvSpPr>
        <p:spPr>
          <a:xfrm>
            <a:off x="1710697" y="2045970"/>
            <a:ext cx="21343621" cy="1071245"/>
          </a:xfrm>
          <a:prstGeom prst="rect">
            <a:avLst/>
          </a:prstGeom>
          <a:solidFill>
            <a:srgbClr val="726868"/>
          </a:solidFill>
          <a:ln w="12700">
            <a:miter lim="400000"/>
          </a:ln>
        </p:spPr>
        <p:txBody>
          <a:bodyPr tIns="91439" bIns="91439" anchor="ctr"/>
          <a:lstStyle/>
          <a:p>
            <a:pPr algn="ctr"/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1948920" y="2241080"/>
            <a:ext cx="20294392" cy="70661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 anchor="ctr"/>
          <a:lstStyle>
            <a:lvl1pPr marL="457200" indent="-457200">
              <a:lnSpc>
                <a:spcPct val="150000"/>
              </a:lnSpc>
              <a:defRPr sz="2600" spc="-52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dirty="0" smtClean="0"/>
              <a:t>오픈예정 알림신청하기 </a:t>
            </a:r>
            <a:r>
              <a:rPr lang="en-US" altLang="ko-KR" dirty="0" smtClean="0"/>
              <a:t>:</a:t>
            </a:r>
            <a:r>
              <a:rPr lang="ko-KR" altLang="en-US" dirty="0" smtClean="0"/>
              <a:t> 오픈 예정 프로젝트 중 마음에 드는 펀딩의 알림 신청을 하면 해당 펀딩이 오픈되는 순간 등록된 휴대폰 번호로 알림을 전송하는 기능 </a:t>
            </a:r>
            <a:endParaRPr dirty="0"/>
          </a:p>
        </p:txBody>
      </p:sp>
      <p:sp>
        <p:nvSpPr>
          <p:cNvPr id="167" name="Shape 167"/>
          <p:cNvSpPr/>
          <p:nvPr/>
        </p:nvSpPr>
        <p:spPr>
          <a:xfrm>
            <a:off x="22081832" y="12554043"/>
            <a:ext cx="380290" cy="5384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 sz="2400">
                <a:solidFill>
                  <a:srgbClr val="726868"/>
                </a:solidFill>
              </a:defRPr>
            </a:pPr>
            <a:fld id="{86CB4B4D-7CA3-9044-876B-883B54F8677D}" type="slidenum">
              <a:t>4</a:t>
            </a:fld>
            <a:r>
              <a:t>￼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0698" y="3661325"/>
            <a:ext cx="11785600" cy="6718300"/>
          </a:xfrm>
          <a:prstGeom prst="rect">
            <a:avLst/>
          </a:prstGeom>
        </p:spPr>
      </p:pic>
      <p:sp>
        <p:nvSpPr>
          <p:cNvPr id="151" name="Shape 151"/>
          <p:cNvSpPr/>
          <p:nvPr/>
        </p:nvSpPr>
        <p:spPr>
          <a:xfrm>
            <a:off x="3591991" y="4156028"/>
            <a:ext cx="1369100" cy="902506"/>
          </a:xfrm>
          <a:prstGeom prst="rect">
            <a:avLst/>
          </a:prstGeom>
          <a:ln w="114300">
            <a:solidFill>
              <a:srgbClr val="726868"/>
            </a:solidFill>
            <a:miter/>
          </a:ln>
        </p:spPr>
        <p:txBody>
          <a:bodyPr tIns="91439" bIns="91439" anchor="ctr"/>
          <a:lstStyle/>
          <a:p>
            <a:pPr algn="ctr"/>
            <a:endParaRPr/>
          </a:p>
        </p:txBody>
      </p:sp>
      <p:sp>
        <p:nvSpPr>
          <p:cNvPr id="26" name="Shape 151"/>
          <p:cNvSpPr/>
          <p:nvPr/>
        </p:nvSpPr>
        <p:spPr>
          <a:xfrm>
            <a:off x="9359640" y="4719250"/>
            <a:ext cx="1369100" cy="902506"/>
          </a:xfrm>
          <a:prstGeom prst="rect">
            <a:avLst/>
          </a:prstGeom>
          <a:ln w="114300">
            <a:solidFill>
              <a:srgbClr val="726868"/>
            </a:solidFill>
            <a:miter/>
          </a:ln>
        </p:spPr>
        <p:txBody>
          <a:bodyPr tIns="91439" bIns="91439" anchor="ctr"/>
          <a:lstStyle/>
          <a:p>
            <a:pPr algn="ctr"/>
            <a:endParaRPr/>
          </a:p>
        </p:txBody>
      </p:sp>
      <p:sp>
        <p:nvSpPr>
          <p:cNvPr id="27" name="Shape 149"/>
          <p:cNvSpPr/>
          <p:nvPr/>
        </p:nvSpPr>
        <p:spPr>
          <a:xfrm>
            <a:off x="14078367" y="3916446"/>
            <a:ext cx="8975952" cy="3012631"/>
          </a:xfrm>
          <a:prstGeom prst="rect">
            <a:avLst/>
          </a:prstGeom>
          <a:ln w="114300">
            <a:solidFill>
              <a:srgbClr val="726868"/>
            </a:solidFill>
            <a:miter/>
          </a:ln>
        </p:spPr>
        <p:txBody>
          <a:bodyPr tIns="91439" bIns="91439" anchor="ctr"/>
          <a:lstStyle/>
          <a:p>
            <a:pPr algn="ctr"/>
            <a:endParaRPr/>
          </a:p>
        </p:txBody>
      </p:sp>
      <p:sp>
        <p:nvSpPr>
          <p:cNvPr id="28" name="Shape 150"/>
          <p:cNvSpPr/>
          <p:nvPr/>
        </p:nvSpPr>
        <p:spPr>
          <a:xfrm>
            <a:off x="14292615" y="3916447"/>
            <a:ext cx="8547456" cy="301263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 anchor="ctr"/>
          <a:lstStyle>
            <a:lvl1pPr marL="457200" indent="-457200">
              <a:lnSpc>
                <a:spcPct val="150000"/>
              </a:lnSpc>
              <a:defRPr sz="2600" spc="-52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en-US" altLang="ko-KR" dirty="0" smtClean="0"/>
              <a:t>1.</a:t>
            </a:r>
            <a:r>
              <a:rPr lang="ko-KR" altLang="en-US" dirty="0" smtClean="0"/>
              <a:t> 메인 메뉴의 리워드 탭을 클릭한다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2.</a:t>
            </a:r>
            <a:r>
              <a:rPr lang="ko-KR" altLang="en-US" dirty="0" smtClean="0"/>
              <a:t> 하단 메뉴의 오픈예정 탭을 클릭한다</a:t>
            </a:r>
            <a:r>
              <a:rPr lang="en-US" altLang="ko-KR" dirty="0" smtClean="0"/>
              <a:t>.</a:t>
            </a:r>
          </a:p>
          <a:p>
            <a:r>
              <a:rPr lang="en-US" dirty="0" smtClean="0"/>
              <a:t>3. </a:t>
            </a:r>
            <a:r>
              <a:rPr lang="ko-KR" altLang="en-US" dirty="0" smtClean="0"/>
              <a:t>오픈예정 페이지에서 원하는 프로젝트를 선택하여 클릭한다</a:t>
            </a:r>
            <a:r>
              <a:rPr lang="en-US" altLang="ko-KR" dirty="0" smtClean="0"/>
              <a:t>.</a:t>
            </a:r>
            <a:endParaRPr dirty="0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42565" y="7406623"/>
            <a:ext cx="8479544" cy="6129074"/>
          </a:xfrm>
          <a:prstGeom prst="rect">
            <a:avLst/>
          </a:prstGeom>
        </p:spPr>
      </p:pic>
      <p:sp>
        <p:nvSpPr>
          <p:cNvPr id="30" name="Shape 151"/>
          <p:cNvSpPr/>
          <p:nvPr/>
        </p:nvSpPr>
        <p:spPr>
          <a:xfrm>
            <a:off x="15173493" y="11588391"/>
            <a:ext cx="3037833" cy="2127609"/>
          </a:xfrm>
          <a:prstGeom prst="rect">
            <a:avLst/>
          </a:prstGeom>
          <a:ln w="114300">
            <a:solidFill>
              <a:srgbClr val="726868"/>
            </a:solidFill>
            <a:miter/>
          </a:ln>
        </p:spPr>
        <p:txBody>
          <a:bodyPr tIns="91439" bIns="91439" anchor="ctr"/>
          <a:lstStyle/>
          <a:p>
            <a:pPr algn="ctr"/>
            <a:endParaRPr/>
          </a:p>
        </p:txBody>
      </p:sp>
      <p:sp>
        <p:nvSpPr>
          <p:cNvPr id="14" name="Shape 169"/>
          <p:cNvSpPr/>
          <p:nvPr/>
        </p:nvSpPr>
        <p:spPr>
          <a:xfrm>
            <a:off x="1458502" y="809327"/>
            <a:ext cx="13105457" cy="123664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/>
          <a:p>
            <a:pPr>
              <a:defRPr sz="6000" spc="-200">
                <a:solidFill>
                  <a:srgbClr val="726868"/>
                </a:solidFill>
                <a:latin typeface="Apple SD 산돌고딕 Neo 강한 볼드체"/>
                <a:ea typeface="Apple SD 산돌고딕 Neo 강한 볼드체"/>
                <a:cs typeface="Apple SD 산돌고딕 Neo 강한 볼드체"/>
                <a:sym typeface="Apple SD 산돌고딕 Neo 강한 볼드체"/>
              </a:defRPr>
            </a:pPr>
            <a:r>
              <a:rPr lang="en-US" altLang="ko-KR" dirty="0" smtClean="0"/>
              <a:t>[</a:t>
            </a:r>
            <a:r>
              <a:rPr lang="ko-KR" altLang="en-US" dirty="0" smtClean="0"/>
              <a:t>테스트 시나리오 예시</a:t>
            </a:r>
            <a:r>
              <a:rPr lang="en-US" altLang="ko-KR" dirty="0" smtClean="0"/>
              <a:t>]</a:t>
            </a:r>
            <a:r>
              <a:rPr lang="ko-KR" altLang="en-US" dirty="0" smtClean="0"/>
              <a:t> 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image2.png" descr="NHN로고-흰색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16736" y="12618639"/>
            <a:ext cx="1705373" cy="4092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image2.png" descr="NHN로고-흰색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16736" y="12618639"/>
            <a:ext cx="1705373" cy="409291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/>
          <p:nvPr/>
        </p:nvSpPr>
        <p:spPr>
          <a:xfrm>
            <a:off x="22124362" y="12598494"/>
            <a:ext cx="380290" cy="5384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 sz="2400">
                <a:solidFill>
                  <a:srgbClr val="726868"/>
                </a:solidFill>
              </a:defRPr>
            </a:pPr>
            <a:fld id="{86CB4B4D-7CA3-9044-876B-883B54F8677D}" type="slidenum">
              <a:t>5</a:t>
            </a:fld>
            <a:r>
              <a:t>￼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974" y="1104456"/>
            <a:ext cx="14058900" cy="67437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5223" y="5219794"/>
            <a:ext cx="10883900" cy="7378700"/>
          </a:xfrm>
          <a:prstGeom prst="rect">
            <a:avLst/>
          </a:prstGeom>
        </p:spPr>
      </p:pic>
      <p:sp>
        <p:nvSpPr>
          <p:cNvPr id="25" name="Shape 149"/>
          <p:cNvSpPr/>
          <p:nvPr/>
        </p:nvSpPr>
        <p:spPr>
          <a:xfrm>
            <a:off x="15244874" y="1142421"/>
            <a:ext cx="8975952" cy="4828659"/>
          </a:xfrm>
          <a:prstGeom prst="rect">
            <a:avLst/>
          </a:prstGeom>
          <a:ln w="114300">
            <a:solidFill>
              <a:srgbClr val="726868"/>
            </a:solidFill>
            <a:miter/>
          </a:ln>
        </p:spPr>
        <p:txBody>
          <a:bodyPr tIns="91439" bIns="91439" anchor="ctr"/>
          <a:lstStyle/>
          <a:p>
            <a:pPr algn="ctr"/>
            <a:endParaRPr/>
          </a:p>
        </p:txBody>
      </p:sp>
      <p:sp>
        <p:nvSpPr>
          <p:cNvPr id="26" name="Shape 150"/>
          <p:cNvSpPr/>
          <p:nvPr/>
        </p:nvSpPr>
        <p:spPr>
          <a:xfrm>
            <a:off x="15622296" y="1299565"/>
            <a:ext cx="8547456" cy="401973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 anchor="ctr"/>
          <a:lstStyle>
            <a:lvl1pPr marL="457200" indent="-457200">
              <a:lnSpc>
                <a:spcPct val="150000"/>
              </a:lnSpc>
              <a:defRPr sz="2600" spc="-52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en-US" altLang="ko-KR" dirty="0"/>
              <a:t>4</a:t>
            </a:r>
            <a:r>
              <a:rPr lang="en-US" altLang="ko-KR" dirty="0" smtClean="0"/>
              <a:t>.</a:t>
            </a:r>
            <a:r>
              <a:rPr lang="ko-KR" altLang="en-US" dirty="0" smtClean="0"/>
              <a:t> 오픈예정 상세 페이지에서 알림 신청 버튼을 클릭한다</a:t>
            </a:r>
            <a:r>
              <a:rPr lang="en-US" altLang="ko-KR" dirty="0" smtClean="0"/>
              <a:t>.</a:t>
            </a:r>
          </a:p>
          <a:p>
            <a:r>
              <a:rPr lang="en-US" altLang="ko-KR" dirty="0"/>
              <a:t>5</a:t>
            </a:r>
            <a:r>
              <a:rPr lang="en-US" altLang="ko-KR" dirty="0" smtClean="0"/>
              <a:t>.</a:t>
            </a:r>
            <a:r>
              <a:rPr lang="ko-KR" altLang="en-US" dirty="0" smtClean="0"/>
              <a:t> 오픈예정 알림 신청 팝업 페이지가 보인다</a:t>
            </a:r>
            <a:r>
              <a:rPr lang="en-US" altLang="ko-KR" dirty="0" smtClean="0"/>
              <a:t>.</a:t>
            </a:r>
          </a:p>
          <a:p>
            <a:r>
              <a:rPr lang="en-US" altLang="ko-KR" dirty="0"/>
              <a:t>6</a:t>
            </a:r>
            <a:r>
              <a:rPr lang="en-US" dirty="0" smtClean="0"/>
              <a:t>. </a:t>
            </a:r>
            <a:r>
              <a:rPr lang="ko-KR" altLang="en-US" dirty="0" smtClean="0"/>
              <a:t>휴대폰 번호를 확인하고 신청하기 버튼을 클릭한다</a:t>
            </a:r>
            <a:r>
              <a:rPr lang="en-US" altLang="ko-KR" dirty="0" smtClean="0"/>
              <a:t>.</a:t>
            </a:r>
          </a:p>
          <a:p>
            <a:r>
              <a:rPr lang="en-US" altLang="ko-KR" dirty="0"/>
              <a:t>7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[</a:t>
            </a:r>
            <a:r>
              <a:rPr lang="ko-KR" altLang="en-US" dirty="0" smtClean="0"/>
              <a:t>오픈 알림이 신청되었습니다</a:t>
            </a:r>
            <a:r>
              <a:rPr lang="en-US" altLang="ko-KR" dirty="0" smtClean="0"/>
              <a:t>]</a:t>
            </a:r>
            <a:r>
              <a:rPr lang="ko-KR" altLang="en-US" dirty="0" smtClean="0"/>
              <a:t> 성공메시지가 뜨고 휴대폰으로 알림신청 안내 메시지가 전송된다</a:t>
            </a:r>
            <a:r>
              <a:rPr lang="en-US" altLang="ko-KR" dirty="0" smtClean="0"/>
              <a:t>.</a:t>
            </a:r>
            <a:endParaRPr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55354" y="8356694"/>
            <a:ext cx="8737600" cy="4241800"/>
          </a:xfrm>
          <a:prstGeom prst="rect">
            <a:avLst/>
          </a:prstGeom>
        </p:spPr>
      </p:pic>
      <p:sp>
        <p:nvSpPr>
          <p:cNvPr id="28" name="Shape 151"/>
          <p:cNvSpPr/>
          <p:nvPr/>
        </p:nvSpPr>
        <p:spPr>
          <a:xfrm>
            <a:off x="10770189" y="2654245"/>
            <a:ext cx="4423611" cy="902506"/>
          </a:xfrm>
          <a:prstGeom prst="rect">
            <a:avLst/>
          </a:prstGeom>
          <a:ln w="114300">
            <a:solidFill>
              <a:srgbClr val="726868"/>
            </a:solidFill>
            <a:miter/>
          </a:ln>
        </p:spPr>
        <p:txBody>
          <a:bodyPr tIns="91439" bIns="91439" anchor="ctr"/>
          <a:lstStyle/>
          <a:p>
            <a:pPr algn="ctr"/>
            <a:endParaRPr/>
          </a:p>
        </p:txBody>
      </p:sp>
      <p:sp>
        <p:nvSpPr>
          <p:cNvPr id="29" name="Shape 151"/>
          <p:cNvSpPr/>
          <p:nvPr/>
        </p:nvSpPr>
        <p:spPr>
          <a:xfrm>
            <a:off x="11759609" y="11440631"/>
            <a:ext cx="1623815" cy="809470"/>
          </a:xfrm>
          <a:prstGeom prst="rect">
            <a:avLst/>
          </a:prstGeom>
          <a:ln w="114300">
            <a:solidFill>
              <a:srgbClr val="726868"/>
            </a:solidFill>
            <a:miter/>
          </a:ln>
        </p:spPr>
        <p:txBody>
          <a:bodyPr tIns="91439" bIns="91439" anchor="ctr"/>
          <a:lstStyle/>
          <a:p>
            <a:pPr algn="ctr"/>
            <a:endParaRPr/>
          </a:p>
        </p:txBody>
      </p:sp>
      <p:sp>
        <p:nvSpPr>
          <p:cNvPr id="30" name="Shape 151"/>
          <p:cNvSpPr/>
          <p:nvPr/>
        </p:nvSpPr>
        <p:spPr>
          <a:xfrm>
            <a:off x="21346648" y="10782672"/>
            <a:ext cx="1369100" cy="902506"/>
          </a:xfrm>
          <a:prstGeom prst="rect">
            <a:avLst/>
          </a:prstGeom>
          <a:ln w="114300">
            <a:solidFill>
              <a:srgbClr val="726868"/>
            </a:solidFill>
            <a:miter/>
          </a:ln>
        </p:spPr>
        <p:txBody>
          <a:bodyPr tIns="91439" bIns="91439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565810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22060566" y="11875480"/>
            <a:ext cx="380290" cy="53848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23" name="Shape 123"/>
          <p:cNvSpPr/>
          <p:nvPr/>
        </p:nvSpPr>
        <p:spPr>
          <a:xfrm>
            <a:off x="2155932" y="2327050"/>
            <a:ext cx="20473607" cy="1218795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/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dirty="0" smtClean="0"/>
              <a:t>스토리에 명시된 주요 기능 중 </a:t>
            </a:r>
            <a:r>
              <a:rPr lang="en-US" dirty="0" smtClean="0"/>
              <a:t>SW</a:t>
            </a:r>
            <a:r>
              <a:rPr lang="ko-KR" altLang="en-US" dirty="0" smtClean="0"/>
              <a:t>기능명세서에 누락되어 테스트가 어려운 경우 추가로 요청드릴 수 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lang="en-US" dirty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dirty="0"/>
              <a:t>개발 진행 중인 추가 기능은 스토리에 개발 완료 일정을 표기하여 구분해주시고 약속한 일정을 지키지 못했을 경우의 계획을 밝혀야 합니다</a:t>
            </a:r>
            <a:r>
              <a:rPr lang="en-US" altLang="ko-KR" dirty="0" smtClean="0"/>
              <a:t>.</a:t>
            </a:r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lang="en-US" altLang="ko-KR" dirty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dirty="0"/>
              <a:t>SW</a:t>
            </a:r>
            <a:r>
              <a:rPr lang="ko-KR" altLang="en-US" dirty="0"/>
              <a:t>기능명세서의 테스트 시나리오가 미흡하여 검증이 어렵거나 베타 버전 결과물이 오동작할 경우 오픈이 불가할 수 있습니다</a:t>
            </a:r>
            <a:r>
              <a:rPr lang="en-US" altLang="ko-KR" dirty="0" smtClean="0"/>
              <a:t>.</a:t>
            </a:r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lang="en-US" altLang="ko-KR" dirty="0" smtClean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dirty="0" smtClean="0"/>
              <a:t>본 가이드의 </a:t>
            </a:r>
            <a:r>
              <a:rPr lang="en-US" altLang="ko-KR" dirty="0" smtClean="0"/>
              <a:t>8</a:t>
            </a:r>
            <a:r>
              <a:rPr lang="ko-KR" altLang="en-US" dirty="0" smtClean="0"/>
              <a:t>페이지부터 작성하셔서 제출하시면 됩니다</a:t>
            </a:r>
            <a:r>
              <a:rPr lang="en-US" altLang="ko-KR" dirty="0" smtClean="0"/>
              <a:t>.</a:t>
            </a:r>
            <a:endParaRPr lang="ko-KR" altLang="en-US" dirty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dirty="0"/>
          </a:p>
        </p:txBody>
      </p:sp>
      <p:sp>
        <p:nvSpPr>
          <p:cNvPr id="127" name="Shape 127"/>
          <p:cNvSpPr/>
          <p:nvPr/>
        </p:nvSpPr>
        <p:spPr>
          <a:xfrm>
            <a:off x="1458502" y="809327"/>
            <a:ext cx="13105457" cy="138098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/>
          <a:p>
            <a:pPr>
              <a:defRPr sz="6000" spc="-200">
                <a:solidFill>
                  <a:srgbClr val="726868"/>
                </a:solidFill>
                <a:latin typeface="Apple SD 산돌고딕 Neo 강한 볼드체"/>
                <a:ea typeface="Apple SD 산돌고딕 Neo 강한 볼드체"/>
                <a:cs typeface="Apple SD 산돌고딕 Neo 강한 볼드체"/>
                <a:sym typeface="Apple SD 산돌고딕 Neo 강한 볼드체"/>
              </a:defRPr>
            </a:pPr>
            <a:r>
              <a:rPr lang="ko-KR" altLang="en-US" dirty="0" smtClean="0"/>
              <a:t>확인해주세요</a:t>
            </a:r>
            <a:r>
              <a:rPr lang="en-US" altLang="ko-KR" dirty="0" smtClean="0"/>
              <a:t>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789443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3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/>
          </p:cNvSpPr>
          <p:nvPr>
            <p:ph type="title"/>
          </p:nvPr>
        </p:nvSpPr>
        <p:spPr>
          <a:xfrm>
            <a:off x="1104900" y="1333500"/>
            <a:ext cx="17771634" cy="4380254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l">
              <a:defRPr sz="13000" b="0">
                <a:solidFill>
                  <a:srgbClr val="50E2C2"/>
                </a:solidFill>
                <a:latin typeface="Apple SD 산돌고딕 Neo 볼드체"/>
                <a:ea typeface="Apple SD 산돌고딕 Neo 볼드체"/>
                <a:cs typeface="Apple SD 산돌고딕 Neo 볼드체"/>
                <a:sym typeface="Apple SD 산돌고딕 Neo 볼드체"/>
              </a:defRPr>
            </a:lvl1pPr>
          </a:lstStyle>
          <a:p>
            <a:r>
              <a:t>감사합니다.</a:t>
            </a:r>
          </a:p>
        </p:txBody>
      </p:sp>
      <p:sp>
        <p:nvSpPr>
          <p:cNvPr id="245" name="Shape 245"/>
          <p:cNvSpPr/>
          <p:nvPr/>
        </p:nvSpPr>
        <p:spPr>
          <a:xfrm>
            <a:off x="16789010" y="13040470"/>
            <a:ext cx="7154176" cy="41434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7983" tIns="37983" rIns="37983" bIns="37983"/>
          <a:lstStyle>
            <a:lvl1pPr algn="r" defTabSz="411480">
              <a:defRPr sz="1900" spc="9">
                <a:ln w="21867">
                  <a:solidFill>
                    <a:srgbClr val="64696B"/>
                  </a:solidFill>
                </a:ln>
                <a:noFill/>
                <a:latin typeface="Gotham-XLight"/>
                <a:ea typeface="Gotham-XLight"/>
                <a:cs typeface="Gotham-XLight"/>
                <a:sym typeface="Gotham-XLight"/>
              </a:defRPr>
            </a:lvl1pPr>
          </a:lstStyle>
          <a:p>
            <a:r>
              <a:t>@2016 Wadiz Corp. all rights reserved.</a:t>
            </a:r>
          </a:p>
        </p:txBody>
      </p:sp>
      <p:sp>
        <p:nvSpPr>
          <p:cNvPr id="246" name="Shape 246"/>
          <p:cNvSpPr/>
          <p:nvPr/>
        </p:nvSpPr>
        <p:spPr>
          <a:xfrm>
            <a:off x="502945" y="533400"/>
            <a:ext cx="23378110" cy="0"/>
          </a:xfrm>
          <a:prstGeom prst="line">
            <a:avLst/>
          </a:prstGeom>
          <a:ln w="12700">
            <a:solidFill>
              <a:srgbClr val="535353"/>
            </a:solidFill>
          </a:ln>
        </p:spPr>
        <p:txBody>
          <a:bodyPr lIns="45718" tIns="45718" rIns="45718" bIns="45718"/>
          <a:lstStyle/>
          <a:p>
            <a:pPr algn="ctr" defTabSz="584200">
              <a:defRPr>
                <a:latin typeface="Apple SD 산돌고딕 Neo 옅은체"/>
                <a:ea typeface="Apple SD 산돌고딕 Neo 옅은체"/>
                <a:cs typeface="Apple SD 산돌고딕 Neo 옅은체"/>
                <a:sym typeface="Apple SD 산돌고딕 Neo 옅은체"/>
              </a:defRPr>
            </a:pPr>
            <a:endParaRPr/>
          </a:p>
        </p:txBody>
      </p:sp>
      <p:sp>
        <p:nvSpPr>
          <p:cNvPr id="247" name="Shape 247"/>
          <p:cNvSpPr/>
          <p:nvPr/>
        </p:nvSpPr>
        <p:spPr>
          <a:xfrm>
            <a:off x="502945" y="12883675"/>
            <a:ext cx="23378110" cy="1"/>
          </a:xfrm>
          <a:prstGeom prst="line">
            <a:avLst/>
          </a:prstGeom>
          <a:ln w="12700">
            <a:solidFill>
              <a:srgbClr val="535353"/>
            </a:solidFill>
          </a:ln>
        </p:spPr>
        <p:txBody>
          <a:bodyPr lIns="45718" tIns="45718" rIns="45718" bIns="45718"/>
          <a:lstStyle/>
          <a:p>
            <a:pPr algn="ctr" defTabSz="584200">
              <a:defRPr>
                <a:latin typeface="Apple SD 산돌고딕 Neo 옅은체"/>
                <a:ea typeface="Apple SD 산돌고딕 Neo 옅은체"/>
                <a:cs typeface="Apple SD 산돌고딕 Neo 옅은체"/>
                <a:sym typeface="Apple SD 산돌고딕 Neo 옅은체"/>
              </a:defRPr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27"/>
          <p:cNvSpPr/>
          <p:nvPr/>
        </p:nvSpPr>
        <p:spPr>
          <a:xfrm>
            <a:off x="1458502" y="809327"/>
            <a:ext cx="21103787" cy="123212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/>
          <a:p>
            <a:pPr>
              <a:defRPr sz="6000" spc="-200">
                <a:solidFill>
                  <a:srgbClr val="726868"/>
                </a:solidFill>
                <a:latin typeface="Apple SD 산돌고딕 Neo 강한 볼드체"/>
                <a:ea typeface="Apple SD 산돌고딕 Neo 강한 볼드체"/>
                <a:cs typeface="Apple SD 산돌고딕 Neo 강한 볼드체"/>
                <a:sym typeface="Apple SD 산돌고딕 Neo 강한 볼드체"/>
              </a:defRPr>
            </a:pPr>
            <a:r>
              <a:rPr lang="en-US" altLang="ko-KR" dirty="0" smtClean="0"/>
              <a:t>1.</a:t>
            </a:r>
            <a:r>
              <a:rPr lang="ko-KR" altLang="en-US" dirty="0" smtClean="0"/>
              <a:t> 리워드</a:t>
            </a:r>
            <a:r>
              <a:rPr lang="en-US" altLang="ko-KR" dirty="0" smtClean="0"/>
              <a:t> </a:t>
            </a:r>
            <a:r>
              <a:rPr lang="ko-KR" altLang="en-US" dirty="0" smtClean="0"/>
              <a:t>정보</a:t>
            </a:r>
            <a:endParaRPr dirty="0"/>
          </a:p>
        </p:txBody>
      </p:sp>
      <p:sp>
        <p:nvSpPr>
          <p:cNvPr id="5" name="Shape 123"/>
          <p:cNvSpPr/>
          <p:nvPr/>
        </p:nvSpPr>
        <p:spPr>
          <a:xfrm>
            <a:off x="2088682" y="2041451"/>
            <a:ext cx="20473607" cy="71865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/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dirty="0" smtClean="0"/>
              <a:t>프로젝트</a:t>
            </a:r>
            <a:r>
              <a:rPr lang="en-US" altLang="ko-KR" dirty="0" smtClean="0"/>
              <a:t>NO</a:t>
            </a:r>
            <a:r>
              <a:rPr lang="ko-KR" altLang="en-US" dirty="0" smtClean="0"/>
              <a:t> </a:t>
            </a:r>
            <a:r>
              <a:rPr lang="en-US" altLang="ko-KR" dirty="0" smtClean="0"/>
              <a:t>: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dirty="0" smtClean="0"/>
              <a:t>리워드명 </a:t>
            </a:r>
            <a:r>
              <a:rPr lang="en-US" altLang="ko-KR" dirty="0" smtClean="0"/>
              <a:t>: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lang="en-US" altLang="ko-KR" dirty="0" smtClean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lang="en-US" altLang="ko-KR" dirty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lang="en-US" altLang="ko-KR" dirty="0" smtClean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lang="en-US" altLang="ko-KR" dirty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1468846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27"/>
          <p:cNvSpPr/>
          <p:nvPr/>
        </p:nvSpPr>
        <p:spPr>
          <a:xfrm>
            <a:off x="1458502" y="809327"/>
            <a:ext cx="21103787" cy="123212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/>
          <a:p>
            <a:pPr>
              <a:defRPr sz="6000" spc="-200">
                <a:solidFill>
                  <a:srgbClr val="726868"/>
                </a:solidFill>
                <a:latin typeface="Apple SD 산돌고딕 Neo 강한 볼드체"/>
                <a:ea typeface="Apple SD 산돌고딕 Neo 강한 볼드체"/>
                <a:cs typeface="Apple SD 산돌고딕 Neo 강한 볼드체"/>
                <a:sym typeface="Apple SD 산돌고딕 Neo 강한 볼드체"/>
              </a:defRPr>
            </a:pPr>
            <a:r>
              <a:rPr lang="en-US" altLang="ko-KR" dirty="0" smtClean="0"/>
              <a:t>2.</a:t>
            </a:r>
            <a:r>
              <a:rPr lang="ko-KR" altLang="en-US" dirty="0" smtClean="0"/>
              <a:t> 테스트 </a:t>
            </a:r>
            <a:r>
              <a:rPr lang="ko-KR" altLang="en-US" dirty="0" smtClean="0"/>
              <a:t>환경</a:t>
            </a:r>
            <a:endParaRPr dirty="0"/>
          </a:p>
        </p:txBody>
      </p:sp>
      <p:sp>
        <p:nvSpPr>
          <p:cNvPr id="5" name="Shape 123"/>
          <p:cNvSpPr/>
          <p:nvPr/>
        </p:nvSpPr>
        <p:spPr>
          <a:xfrm>
            <a:off x="2088682" y="2041451"/>
            <a:ext cx="20473607" cy="518603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/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dirty="0" smtClean="0"/>
              <a:t>OS : window, android, </a:t>
            </a:r>
            <a:r>
              <a:rPr lang="en-US" altLang="ko-KR" dirty="0" err="1" smtClean="0"/>
              <a:t>ios</a:t>
            </a:r>
            <a:r>
              <a:rPr lang="en-US" altLang="ko-KR" dirty="0" smtClean="0"/>
              <a:t> </a:t>
            </a:r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dirty="0" smtClean="0"/>
              <a:t>Device : web service </a:t>
            </a:r>
            <a:r>
              <a:rPr lang="ko-KR" altLang="en-US" dirty="0" smtClean="0"/>
              <a:t>가 가능한 모든 단말</a:t>
            </a:r>
            <a:endParaRPr lang="en-US" altLang="ko-KR" dirty="0" smtClean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mr-IN" altLang="ko-KR" dirty="0" smtClean="0"/>
              <a:t>…</a:t>
            </a:r>
            <a:endParaRPr lang="en-US" altLang="ko-KR" dirty="0" smtClean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lang="en-US" altLang="ko-KR" dirty="0" smtClean="0"/>
          </a:p>
          <a:p>
            <a:pPr marL="457200" indent="-457200">
              <a:lnSpc>
                <a:spcPct val="130000"/>
              </a:lnSpc>
              <a:defRPr sz="5000" spc="-76">
                <a:solidFill>
                  <a:srgbClr val="726868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dirty="0" smtClean="0"/>
              <a:t>ID/ PW : </a:t>
            </a:r>
          </a:p>
        </p:txBody>
      </p:sp>
    </p:spTree>
    <p:extLst>
      <p:ext uri="{BB962C8B-B14F-4D97-AF65-F5344CB8AC3E}">
        <p14:creationId xmlns:p14="http://schemas.microsoft.com/office/powerpoint/2010/main" val="19145678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0000FF"/>
      </a:hlink>
      <a:folHlink>
        <a:srgbClr val="FF00FF"/>
      </a:folHlink>
    </a:clrScheme>
    <a:fontScheme name="">
      <a:majorFont>
        <a:latin typeface="Helvetica"/>
        <a:ea typeface="Helvetica"/>
        <a:cs typeface="Helvetica"/>
      </a:majorFont>
      <a:minorFont>
        <a:latin typeface="나눔고딕"/>
        <a:ea typeface="나눔고딕"/>
        <a:cs typeface="나눔고딕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나눔고딕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나눔고딕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0000FF"/>
      </a:hlink>
      <a:folHlink>
        <a:srgbClr val="FF00FF"/>
      </a:folHlink>
    </a:clrScheme>
    <a:fontScheme name="">
      <a:majorFont>
        <a:latin typeface="Helvetica"/>
        <a:ea typeface="Helvetica"/>
        <a:cs typeface="Helvetica"/>
      </a:majorFont>
      <a:minorFont>
        <a:latin typeface="나눔고딕"/>
        <a:ea typeface="나눔고딕"/>
        <a:cs typeface="나눔고딕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나눔고딕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나눔고딕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354</Words>
  <Application>Microsoft Office PowerPoint</Application>
  <PresentationFormat>사용자 지정</PresentationFormat>
  <Paragraphs>53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Apple SD 산돌고딕 Neo 강한 볼드체</vt:lpstr>
      <vt:lpstr>Apple SD 산돌고딕 Neo 볼드체</vt:lpstr>
      <vt:lpstr>Apple SD 산돌고딕 Neo 세미볼드체</vt:lpstr>
      <vt:lpstr>Apple SD 산돌고딕 Neo 옅은체</vt:lpstr>
      <vt:lpstr>Gotham-XLight</vt:lpstr>
      <vt:lpstr>나눔고딕</vt:lpstr>
      <vt:lpstr>나눔고딕 ExtraBold</vt:lpstr>
      <vt:lpstr>Office</vt:lpstr>
      <vt:lpstr>SW기능명세서 작성가이드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감사합니다.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와디즈  브랜드 방향성</dc:title>
  <dc:creator>이수미</dc:creator>
  <cp:lastModifiedBy>이수미</cp:lastModifiedBy>
  <cp:revision>25</cp:revision>
  <dcterms:modified xsi:type="dcterms:W3CDTF">2018-09-20T06:26:29Z</dcterms:modified>
</cp:coreProperties>
</file>